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178095"/>
    <a:srgbClr val="FDEA9B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4" autoAdjust="0"/>
    <p:restoredTop sz="94660"/>
  </p:normalViewPr>
  <p:slideViewPr>
    <p:cSldViewPr>
      <p:cViewPr varScale="1">
        <p:scale>
          <a:sx n="63" d="100"/>
          <a:sy n="63" d="100"/>
        </p:scale>
        <p:origin x="-1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6016AC-98CB-4769-B1E8-92750A2B836A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7C1517-938F-4005-A51D-BE227A5F794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3FE12-BBFB-41A6-A32A-DA0B0B4AFF71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2F7788B-235F-4182-8514-19FE69DC1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3FE12-BBFB-41A6-A32A-DA0B0B4AFF71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788B-235F-4182-8514-19FE69DC1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3FE12-BBFB-41A6-A32A-DA0B0B4AFF71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788B-235F-4182-8514-19FE69DC1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3FE12-BBFB-41A6-A32A-DA0B0B4AFF71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2F7788B-235F-4182-8514-19FE69DC1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3FE12-BBFB-41A6-A32A-DA0B0B4AFF71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788B-235F-4182-8514-19FE69DC1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3FE12-BBFB-41A6-A32A-DA0B0B4AFF71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788B-235F-4182-8514-19FE69DC1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3FE12-BBFB-41A6-A32A-DA0B0B4AFF71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2F7788B-235F-4182-8514-19FE69DC1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3FE12-BBFB-41A6-A32A-DA0B0B4AFF71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788B-235F-4182-8514-19FE69DC1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3FE12-BBFB-41A6-A32A-DA0B0B4AFF71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788B-235F-4182-8514-19FE69DC1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3FE12-BBFB-41A6-A32A-DA0B0B4AFF71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788B-235F-4182-8514-19FE69DC1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3FE12-BBFB-41A6-A32A-DA0B0B4AFF71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788B-235F-4182-8514-19FE69DC1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483FE12-BBFB-41A6-A32A-DA0B0B4AFF71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2F7788B-235F-4182-8514-19FE69DC1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4853411"/>
            <a:ext cx="8839200" cy="1318789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</a:rPr>
              <a:t>Latin Roots: 	</a:t>
            </a:r>
            <a:r>
              <a:rPr lang="en-US" sz="4000" dirty="0" err="1" smtClean="0">
                <a:solidFill>
                  <a:schemeClr val="accent4">
                    <a:lumMod val="75000"/>
                  </a:schemeClr>
                </a:solidFill>
              </a:rPr>
              <a:t>spect</a:t>
            </a:r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</a:rPr>
              <a:t>    </a:t>
            </a:r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</a:rPr>
              <a:t>/    </a:t>
            </a:r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</a:rPr>
              <a:t>tract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		   		</a:t>
            </a:r>
            <a:r>
              <a:rPr lang="en-US" sz="2400" i="1" dirty="0" smtClean="0">
                <a:solidFill>
                  <a:schemeClr val="accent4">
                    <a:lumMod val="75000"/>
                  </a:schemeClr>
                </a:solidFill>
              </a:rPr>
              <a:t> to </a:t>
            </a:r>
            <a:r>
              <a:rPr lang="en-US" sz="2400" i="1" dirty="0" smtClean="0">
                <a:solidFill>
                  <a:schemeClr val="accent4">
                    <a:lumMod val="75000"/>
                  </a:schemeClr>
                </a:solidFill>
              </a:rPr>
              <a:t>look </a:t>
            </a:r>
            <a:r>
              <a:rPr lang="en-US" sz="2400" i="1" dirty="0" smtClean="0">
                <a:solidFill>
                  <a:schemeClr val="accent4">
                    <a:lumMod val="75000"/>
                  </a:schemeClr>
                </a:solidFill>
              </a:rPr>
              <a:t>or </a:t>
            </a:r>
            <a:r>
              <a:rPr lang="en-US" sz="2400" i="1" dirty="0" smtClean="0">
                <a:solidFill>
                  <a:schemeClr val="accent4">
                    <a:lumMod val="75000"/>
                  </a:schemeClr>
                </a:solidFill>
              </a:rPr>
              <a:t>watch </a:t>
            </a:r>
            <a:r>
              <a:rPr lang="en-US" sz="2400" i="1" dirty="0" smtClean="0">
                <a:solidFill>
                  <a:schemeClr val="accent4">
                    <a:lumMod val="75000"/>
                  </a:schemeClr>
                </a:solidFill>
              </a:rPr>
              <a:t>/    to </a:t>
            </a:r>
            <a:r>
              <a:rPr lang="en-US" sz="2400" i="1" dirty="0" smtClean="0">
                <a:solidFill>
                  <a:schemeClr val="accent4">
                    <a:lumMod val="75000"/>
                  </a:schemeClr>
                </a:solidFill>
              </a:rPr>
              <a:t>drag or pull</a:t>
            </a:r>
            <a:r>
              <a:rPr lang="en-US" sz="2400" i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en-US" sz="2400" i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2400" i="1" dirty="0" smtClean="0">
                <a:solidFill>
                  <a:schemeClr val="accent4">
                    <a:lumMod val="75000"/>
                  </a:schemeClr>
                </a:solidFill>
              </a:rPr>
              <a:t>				</a:t>
            </a:r>
            <a:endParaRPr lang="en-US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Vocabulary Construction – Unit 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17</a:t>
            </a:r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685800" y="5943600"/>
            <a:ext cx="8458200" cy="6096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by Marcia Timmel		Art</a:t>
            </a:r>
            <a:r>
              <a:rPr kumimoji="0" lang="en-US" sz="2400" b="1" i="1" u="none" strike="noStrike" kern="1200" cap="none" spc="0" normalizeH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by Phillip Martin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 smtClean="0"/>
              <a:t> </a:t>
            </a:r>
            <a:r>
              <a:rPr lang="en-US" sz="6700" b="1" dirty="0" smtClean="0">
                <a:solidFill>
                  <a:schemeClr val="accent4">
                    <a:lumMod val="75000"/>
                  </a:schemeClr>
                </a:solidFill>
              </a:rPr>
              <a:t>9.</a:t>
            </a:r>
            <a:r>
              <a:rPr lang="en-US" sz="6700" b="1" cap="none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6700" b="1" cap="none" dirty="0" smtClean="0">
                <a:solidFill>
                  <a:schemeClr val="accent4">
                    <a:lumMod val="75000"/>
                  </a:schemeClr>
                </a:solidFill>
              </a:rPr>
              <a:t>tractable</a:t>
            </a:r>
            <a:endParaRPr lang="en-US" sz="67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0" y="4038600"/>
            <a:ext cx="3962400" cy="2590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800" b="1" dirty="0" smtClean="0">
                <a:solidFill>
                  <a:schemeClr val="accent4">
                    <a:lumMod val="75000"/>
                  </a:schemeClr>
                </a:solidFill>
              </a:rPr>
              <a:t>9. </a:t>
            </a:r>
            <a:r>
              <a:rPr lang="en-US" sz="4800" b="1" dirty="0" smtClean="0">
                <a:solidFill>
                  <a:schemeClr val="accent4">
                    <a:lumMod val="75000"/>
                  </a:schemeClr>
                </a:solidFill>
              </a:rPr>
              <a:t>(adj) easy to contro</a:t>
            </a:r>
            <a:r>
              <a:rPr lang="en-US" sz="4800" b="1" dirty="0" smtClean="0">
                <a:solidFill>
                  <a:schemeClr val="accent4">
                    <a:lumMod val="75000"/>
                  </a:schemeClr>
                </a:solidFill>
              </a:rPr>
              <a:t>l or persuade</a:t>
            </a:r>
            <a:endParaRPr lang="en-US" sz="4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Picture 2" descr="Jack Han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1" y="1038172"/>
            <a:ext cx="4876800" cy="58198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 smtClean="0"/>
              <a:t> </a:t>
            </a:r>
            <a:r>
              <a:rPr lang="en-US" sz="6000" b="1" dirty="0" smtClean="0">
                <a:solidFill>
                  <a:schemeClr val="accent4">
                    <a:lumMod val="75000"/>
                  </a:schemeClr>
                </a:solidFill>
              </a:rPr>
              <a:t>10. </a:t>
            </a:r>
            <a:r>
              <a:rPr lang="en-US" sz="6000" b="1" cap="none" dirty="0" smtClean="0">
                <a:solidFill>
                  <a:schemeClr val="accent4">
                    <a:lumMod val="75000"/>
                  </a:schemeClr>
                </a:solidFill>
              </a:rPr>
              <a:t>respectable</a:t>
            </a:r>
            <a:endParaRPr lang="en-US" sz="6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4038600"/>
            <a:ext cx="5334000" cy="2819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8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10.  (adj) </a:t>
            </a:r>
            <a:r>
              <a:rPr lang="en-US" sz="48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morally above criticism</a:t>
            </a:r>
            <a:endParaRPr lang="en-US" sz="48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4" name="Picture 2" descr="Abraham Lincol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4076700" cy="617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 smtClean="0"/>
              <a:t> </a:t>
            </a:r>
            <a:r>
              <a:rPr lang="en-US" sz="6000" b="1" dirty="0" smtClean="0">
                <a:solidFill>
                  <a:schemeClr val="accent4">
                    <a:lumMod val="75000"/>
                  </a:schemeClr>
                </a:solidFill>
              </a:rPr>
              <a:t>1. </a:t>
            </a:r>
            <a:r>
              <a:rPr lang="en-US" sz="6000" b="1" cap="none" dirty="0" smtClean="0">
                <a:solidFill>
                  <a:schemeClr val="accent4">
                    <a:lumMod val="75000"/>
                  </a:schemeClr>
                </a:solidFill>
              </a:rPr>
              <a:t>contract</a:t>
            </a:r>
            <a:endParaRPr lang="en-US" sz="6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5486400"/>
            <a:ext cx="8153400" cy="13716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4800" b="1" dirty="0" smtClean="0">
                <a:solidFill>
                  <a:schemeClr val="accent4">
                    <a:lumMod val="75000"/>
                  </a:schemeClr>
                </a:solidFill>
              </a:rPr>
              <a:t>1. (v) agree to do something; </a:t>
            </a:r>
          </a:p>
          <a:p>
            <a:pPr>
              <a:buNone/>
            </a:pPr>
            <a:r>
              <a:rPr lang="en-US" sz="4800" b="1" dirty="0" smtClean="0">
                <a:solidFill>
                  <a:schemeClr val="accent4">
                    <a:lumMod val="75000"/>
                  </a:schemeClr>
                </a:solidFill>
              </a:rPr>
              <a:t>     (n) a formal agreement</a:t>
            </a:r>
            <a:endParaRPr lang="en-US" sz="4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Picture 2" descr="Business Contrac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219200"/>
            <a:ext cx="6600605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 smtClean="0"/>
              <a:t> </a:t>
            </a:r>
            <a:r>
              <a:rPr lang="en-US" sz="6000" b="1" dirty="0" smtClean="0">
                <a:solidFill>
                  <a:schemeClr val="accent4">
                    <a:lumMod val="75000"/>
                  </a:schemeClr>
                </a:solidFill>
              </a:rPr>
              <a:t>2. </a:t>
            </a:r>
            <a:r>
              <a:rPr lang="en-US" sz="6000" b="1" cap="none" dirty="0" smtClean="0">
                <a:solidFill>
                  <a:schemeClr val="accent4">
                    <a:lumMod val="75000"/>
                  </a:schemeClr>
                </a:solidFill>
              </a:rPr>
              <a:t>introspective</a:t>
            </a:r>
            <a:endParaRPr lang="en-US" sz="6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114800"/>
            <a:ext cx="4876800" cy="2514600"/>
          </a:xfrm>
        </p:spPr>
        <p:txBody>
          <a:bodyPr>
            <a:normAutofit/>
          </a:bodyPr>
          <a:lstStyle/>
          <a:p>
            <a:pPr marL="914400" indent="-914400">
              <a:buNone/>
            </a:pPr>
            <a:r>
              <a:rPr lang="en-US" sz="4800" b="1" dirty="0" smtClean="0">
                <a:solidFill>
                  <a:schemeClr val="accent4">
                    <a:lumMod val="75000"/>
                  </a:schemeClr>
                </a:solidFill>
              </a:rPr>
              <a:t>2.</a:t>
            </a:r>
            <a:r>
              <a:rPr lang="en-US" sz="4800" b="1" dirty="0" smtClean="0">
                <a:solidFill>
                  <a:schemeClr val="accent4">
                    <a:lumMod val="75000"/>
                  </a:schemeClr>
                </a:solidFill>
              </a:rPr>
              <a:t>(adj) examining  your own feelings</a:t>
            </a:r>
            <a:endParaRPr lang="en-US" sz="4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242" name="Picture 2" descr="Yog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6034" y="990600"/>
            <a:ext cx="4667966" cy="42213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83820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/>
              <a:t> </a:t>
            </a:r>
            <a:r>
              <a:rPr lang="en-US" sz="6000" b="1" dirty="0" smtClean="0">
                <a:solidFill>
                  <a:schemeClr val="accent4">
                    <a:lumMod val="75000"/>
                  </a:schemeClr>
                </a:solidFill>
              </a:rPr>
              <a:t>3. </a:t>
            </a:r>
            <a:r>
              <a:rPr lang="en-US" sz="6000" b="1" cap="none" dirty="0" smtClean="0">
                <a:solidFill>
                  <a:schemeClr val="accent4">
                    <a:lumMod val="75000"/>
                  </a:schemeClr>
                </a:solidFill>
              </a:rPr>
              <a:t>spectator</a:t>
            </a:r>
            <a:endParaRPr lang="en-US" sz="6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410200"/>
            <a:ext cx="8686800" cy="1447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800" b="1" dirty="0" smtClean="0">
                <a:solidFill>
                  <a:schemeClr val="accent4">
                    <a:lumMod val="75000"/>
                  </a:schemeClr>
                </a:solidFill>
              </a:rPr>
              <a:t> 3. </a:t>
            </a:r>
            <a:r>
              <a:rPr lang="en-US" sz="4800" b="1" dirty="0" smtClean="0">
                <a:solidFill>
                  <a:schemeClr val="accent4">
                    <a:lumMod val="75000"/>
                  </a:schemeClr>
                </a:solidFill>
              </a:rPr>
              <a:t>(n) somebody who watches</a:t>
            </a:r>
            <a:endParaRPr lang="en-US" sz="4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9218" name="Picture 2" descr="Reading to Childr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524000"/>
            <a:ext cx="6172200" cy="4133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83820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/>
              <a:t> </a:t>
            </a:r>
            <a:r>
              <a:rPr lang="en-US" sz="6000" b="1" dirty="0" smtClean="0">
                <a:solidFill>
                  <a:schemeClr val="accent4">
                    <a:lumMod val="75000"/>
                  </a:schemeClr>
                </a:solidFill>
              </a:rPr>
              <a:t>4. </a:t>
            </a:r>
            <a:r>
              <a:rPr lang="en-US" sz="6000" b="1" cap="none" dirty="0" smtClean="0">
                <a:solidFill>
                  <a:schemeClr val="accent4">
                    <a:lumMod val="75000"/>
                  </a:schemeClr>
                </a:solidFill>
              </a:rPr>
              <a:t>circumspect </a:t>
            </a:r>
            <a:endParaRPr lang="en-US" sz="6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5486400" cy="4191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800" b="1" dirty="0" smtClean="0">
                <a:solidFill>
                  <a:schemeClr val="accent4">
                    <a:lumMod val="75000"/>
                  </a:schemeClr>
                </a:solidFill>
              </a:rPr>
              <a:t>4.  </a:t>
            </a:r>
            <a:r>
              <a:rPr lang="en-US" sz="4800" b="1" dirty="0" smtClean="0">
                <a:solidFill>
                  <a:schemeClr val="accent4">
                    <a:lumMod val="75000"/>
                  </a:schemeClr>
                </a:solidFill>
              </a:rPr>
              <a:t>(adj) considering all consequences before acting</a:t>
            </a:r>
            <a:endParaRPr lang="en-US" sz="4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Picture 2" descr="Lewis and Cl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1" y="1849926"/>
            <a:ext cx="4876800" cy="50080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 smtClean="0"/>
              <a:t> </a:t>
            </a:r>
            <a:r>
              <a:rPr lang="en-US" sz="6000" b="1" dirty="0" smtClean="0">
                <a:solidFill>
                  <a:schemeClr val="accent4">
                    <a:lumMod val="75000"/>
                  </a:schemeClr>
                </a:solidFill>
              </a:rPr>
              <a:t>5.</a:t>
            </a:r>
            <a:r>
              <a:rPr lang="en-US" sz="6000" b="1" cap="none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6000" b="1" cap="none" dirty="0" smtClean="0">
                <a:solidFill>
                  <a:schemeClr val="accent4">
                    <a:lumMod val="75000"/>
                  </a:schemeClr>
                </a:solidFill>
              </a:rPr>
              <a:t>inspector</a:t>
            </a:r>
            <a:endParaRPr lang="en-US" sz="6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5181600" cy="1752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400" b="1" dirty="0" smtClean="0">
                <a:solidFill>
                  <a:schemeClr val="accent4">
                    <a:lumMod val="75000"/>
                  </a:schemeClr>
                </a:solidFill>
              </a:rPr>
              <a:t>5. (n) </a:t>
            </a:r>
            <a:r>
              <a:rPr lang="en-US" sz="4400" b="1" dirty="0" smtClean="0">
                <a:solidFill>
                  <a:schemeClr val="accent4">
                    <a:lumMod val="75000"/>
                  </a:schemeClr>
                </a:solidFill>
              </a:rPr>
              <a:t>an official examiner</a:t>
            </a:r>
            <a:endParaRPr lang="en-US" sz="4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Picture 2" descr="Crysta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" y="2133600"/>
            <a:ext cx="8814479" cy="4067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 smtClean="0"/>
              <a:t> </a:t>
            </a:r>
            <a:r>
              <a:rPr lang="en-US" sz="6700" b="1" dirty="0" smtClean="0">
                <a:solidFill>
                  <a:schemeClr val="accent4">
                    <a:lumMod val="75000"/>
                  </a:schemeClr>
                </a:solidFill>
              </a:rPr>
              <a:t>6. </a:t>
            </a:r>
            <a:r>
              <a:rPr lang="en-US" sz="6700" b="1" cap="none" dirty="0" smtClean="0">
                <a:solidFill>
                  <a:schemeClr val="accent4">
                    <a:lumMod val="75000"/>
                  </a:schemeClr>
                </a:solidFill>
              </a:rPr>
              <a:t>retract</a:t>
            </a:r>
            <a:endParaRPr lang="en-US" sz="67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3962400" cy="4953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800" b="1" dirty="0" smtClean="0">
                <a:solidFill>
                  <a:schemeClr val="accent4">
                    <a:lumMod val="75000"/>
                  </a:schemeClr>
                </a:solidFill>
              </a:rPr>
              <a:t>6.  (v) to </a:t>
            </a:r>
            <a:r>
              <a:rPr lang="en-US" sz="4800" b="1" dirty="0" smtClean="0">
                <a:solidFill>
                  <a:schemeClr val="accent4">
                    <a:lumMod val="75000"/>
                  </a:schemeClr>
                </a:solidFill>
              </a:rPr>
              <a:t>take something back</a:t>
            </a:r>
            <a:endParaRPr lang="en-US" sz="4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6146" name="Picture 2" descr="Food Chain with Cat and Mou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143000"/>
            <a:ext cx="6172200" cy="5353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 smtClean="0"/>
              <a:t> </a:t>
            </a:r>
            <a:r>
              <a:rPr lang="en-US" sz="6000" b="1" dirty="0" smtClean="0">
                <a:solidFill>
                  <a:schemeClr val="accent4">
                    <a:lumMod val="75000"/>
                  </a:schemeClr>
                </a:solidFill>
              </a:rPr>
              <a:t>7. </a:t>
            </a:r>
            <a:r>
              <a:rPr lang="en-US" sz="6000" b="1" cap="none" dirty="0" smtClean="0">
                <a:solidFill>
                  <a:schemeClr val="accent4">
                    <a:lumMod val="75000"/>
                  </a:schemeClr>
                </a:solidFill>
              </a:rPr>
              <a:t>attract</a:t>
            </a:r>
            <a:endParaRPr lang="en-US" sz="6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29200"/>
            <a:ext cx="8305800" cy="1828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800" b="1" dirty="0" smtClean="0">
                <a:solidFill>
                  <a:schemeClr val="accent4">
                    <a:lumMod val="75000"/>
                  </a:schemeClr>
                </a:solidFill>
              </a:rPr>
              <a:t>7. (v) to </a:t>
            </a:r>
            <a:r>
              <a:rPr lang="en-US" sz="4800" b="1" dirty="0" smtClean="0">
                <a:solidFill>
                  <a:schemeClr val="accent4">
                    <a:lumMod val="75000"/>
                  </a:schemeClr>
                </a:solidFill>
              </a:rPr>
              <a:t>draw somebody’s attention; appeal to people</a:t>
            </a:r>
            <a:endParaRPr lang="en-US" sz="4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122" name="Picture 2" descr="Be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914400"/>
            <a:ext cx="2438400" cy="2841876"/>
          </a:xfrm>
          <a:prstGeom prst="rect">
            <a:avLst/>
          </a:prstGeom>
          <a:noFill/>
        </p:spPr>
      </p:pic>
      <p:pic>
        <p:nvPicPr>
          <p:cNvPr id="5124" name="Picture 4" descr="Be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76400"/>
            <a:ext cx="2705461" cy="2200275"/>
          </a:xfrm>
          <a:prstGeom prst="rect">
            <a:avLst/>
          </a:prstGeom>
          <a:noFill/>
        </p:spPr>
      </p:pic>
      <p:pic>
        <p:nvPicPr>
          <p:cNvPr id="5126" name="Picture 6" descr="Spring Flower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2819400"/>
            <a:ext cx="6172200" cy="2162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 smtClean="0"/>
              <a:t> </a:t>
            </a:r>
            <a:r>
              <a:rPr lang="en-US" sz="6700" b="1" dirty="0" smtClean="0">
                <a:solidFill>
                  <a:schemeClr val="accent4">
                    <a:lumMod val="75000"/>
                  </a:schemeClr>
                </a:solidFill>
              </a:rPr>
              <a:t>8. </a:t>
            </a:r>
            <a:r>
              <a:rPr lang="en-US" sz="6700" b="1" cap="none" dirty="0" smtClean="0">
                <a:solidFill>
                  <a:schemeClr val="accent4">
                    <a:lumMod val="75000"/>
                  </a:schemeClr>
                </a:solidFill>
              </a:rPr>
              <a:t>extract</a:t>
            </a:r>
            <a:endParaRPr lang="en-US" sz="67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3657600" cy="4343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800" b="1" dirty="0" smtClean="0">
                <a:solidFill>
                  <a:schemeClr val="accent4">
                    <a:lumMod val="75000"/>
                  </a:schemeClr>
                </a:solidFill>
              </a:rPr>
              <a:t>8. (v) to </a:t>
            </a:r>
            <a:r>
              <a:rPr lang="en-US" sz="4800" b="1" dirty="0" smtClean="0">
                <a:solidFill>
                  <a:schemeClr val="accent4">
                    <a:lumMod val="75000"/>
                  </a:schemeClr>
                </a:solidFill>
              </a:rPr>
              <a:t>pull something out; (n) a passage from a text</a:t>
            </a:r>
            <a:endParaRPr lang="en-US" sz="4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098" name="Picture 2" descr="Denti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905000"/>
            <a:ext cx="5486400" cy="4314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Custom 7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634547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1372</TotalTime>
  <Words>161</Words>
  <Application>Microsoft Office PowerPoint</Application>
  <PresentationFormat>On-screen Show (4:3)</PresentationFormat>
  <Paragraphs>24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Trek</vt:lpstr>
      <vt:lpstr>Latin Roots:  spect    /    tract        to look or watch /    to drag or pull     </vt:lpstr>
      <vt:lpstr> 1. contract</vt:lpstr>
      <vt:lpstr> 2. introspective</vt:lpstr>
      <vt:lpstr> 3. spectator</vt:lpstr>
      <vt:lpstr> 4. circumspect </vt:lpstr>
      <vt:lpstr> 5. inspector</vt:lpstr>
      <vt:lpstr> 6. retract</vt:lpstr>
      <vt:lpstr> 7. attract</vt:lpstr>
      <vt:lpstr> 8. extract</vt:lpstr>
      <vt:lpstr> 9. tractable</vt:lpstr>
      <vt:lpstr> 10. respectable</vt:lpstr>
    </vt:vector>
  </TitlesOfParts>
  <Company>Wake County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Latin Roots: aqua &amp; terra                          water    &amp;   earth</dc:title>
  <dc:creator>mtimmel</dc:creator>
  <cp:lastModifiedBy>mtimmel</cp:lastModifiedBy>
  <cp:revision>59</cp:revision>
  <dcterms:created xsi:type="dcterms:W3CDTF">2014-06-26T15:17:58Z</dcterms:created>
  <dcterms:modified xsi:type="dcterms:W3CDTF">2015-02-19T15:31:18Z</dcterms:modified>
</cp:coreProperties>
</file>