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4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8095"/>
    <a:srgbClr val="1D9FB9"/>
    <a:srgbClr val="CC0099"/>
    <a:srgbClr val="FF66FF"/>
    <a:srgbClr val="FF33CC"/>
    <a:srgbClr val="FFFF99"/>
    <a:srgbClr val="42B333"/>
    <a:srgbClr val="FDEA9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3" autoAdjust="0"/>
    <p:restoredTop sz="94660"/>
  </p:normalViewPr>
  <p:slideViewPr>
    <p:cSldViewPr>
      <p:cViewPr varScale="1">
        <p:scale>
          <a:sx n="61" d="100"/>
          <a:sy n="61" d="100"/>
        </p:scale>
        <p:origin x="-1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016AC-98CB-4769-B1E8-92750A2B836A}" type="datetimeFigureOut">
              <a:rPr lang="en-US" smtClean="0"/>
              <a:pPr/>
              <a:t>2/10/2015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C1517-938F-4005-A51D-BE227A5F79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2/10/2015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2/10/2015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2/10/2015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2/10/2015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2/10/2015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2/10/2015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2/10/2015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483FE12-BBFB-41A6-A32A-DA0B0B4AFF71}" type="datetimeFigureOut">
              <a:rPr lang="en-US" smtClean="0"/>
              <a:pPr/>
              <a:t>2/10/2015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2F7788B-235F-4182-8514-19FE69DC1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 </a:t>
            </a:r>
            <a:r>
              <a:rPr lang="en-US" sz="5300" b="1" dirty="0" smtClean="0">
                <a:solidFill>
                  <a:schemeClr val="accent5">
                    <a:lumMod val="75000"/>
                  </a:schemeClr>
                </a:solidFill>
              </a:rPr>
              <a:t>unit </a:t>
            </a:r>
            <a:r>
              <a:rPr lang="en-US" sz="5300" b="1" dirty="0" smtClean="0">
                <a:solidFill>
                  <a:schemeClr val="accent5">
                    <a:lumMod val="75000"/>
                  </a:schemeClr>
                </a:solidFill>
              </a:rPr>
              <a:t>17 </a:t>
            </a:r>
            <a:r>
              <a:rPr lang="en-US" sz="5300" b="1" dirty="0" smtClean="0">
                <a:solidFill>
                  <a:schemeClr val="accent5">
                    <a:lumMod val="75000"/>
                  </a:schemeClr>
                </a:solidFill>
              </a:rPr>
              <a:t>words &amp; Definitions</a:t>
            </a:r>
            <a:endParaRPr lang="en-US" sz="53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4343400" cy="5410200"/>
          </a:xfrm>
        </p:spPr>
        <p:txBody>
          <a:bodyPr>
            <a:normAutofit/>
          </a:bodyPr>
          <a:lstStyle/>
          <a:p>
            <a:pPr marL="914400" indent="-9144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</a:rPr>
              <a:t>attract</a:t>
            </a:r>
            <a:endParaRPr lang="en-US" sz="4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914400" indent="-9144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</a:rPr>
              <a:t>circumspect</a:t>
            </a:r>
            <a:endParaRPr lang="en-US" sz="4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914400" indent="-9144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</a:rPr>
              <a:t>contract</a:t>
            </a:r>
            <a:endParaRPr lang="en-US" sz="4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914400" indent="-9144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</a:rPr>
              <a:t>extract</a:t>
            </a:r>
            <a:endParaRPr lang="en-US" sz="4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914400" indent="-9144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</a:rPr>
              <a:t>inspector</a:t>
            </a:r>
            <a:endParaRPr lang="en-US" sz="4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914400" indent="-914400">
              <a:buFont typeface="+mj-lt"/>
              <a:buAutoNum type="arabicPeriod"/>
            </a:pPr>
            <a:endParaRPr lang="en-US" sz="4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0" y="1447800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1. (v) to </a:t>
            </a:r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draw somebody’s attention; appeal to people</a:t>
            </a:r>
            <a:endParaRPr lang="en-US" sz="2800" dirty="0">
              <a:solidFill>
                <a:srgbClr val="178095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2438400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2. </a:t>
            </a:r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(n) considering all consequences before acting</a:t>
            </a:r>
            <a:endParaRPr lang="en-US" sz="2400" dirty="0">
              <a:solidFill>
                <a:srgbClr val="178095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4800" y="335280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3. </a:t>
            </a:r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(v) agree to do something; (n) a formal agreement</a:t>
            </a:r>
            <a:endParaRPr lang="en-US" sz="2400" dirty="0">
              <a:solidFill>
                <a:srgbClr val="CC0099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67200" y="4267200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4. (v) to </a:t>
            </a:r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pull </a:t>
            </a:r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something </a:t>
            </a:r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out; (n) a passage from a text</a:t>
            </a:r>
            <a:endParaRPr lang="en-US" sz="2400" dirty="0">
              <a:solidFill>
                <a:srgbClr val="CC0099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7200" y="51816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5. </a:t>
            </a:r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(n) an official examiner</a:t>
            </a:r>
            <a:endParaRPr lang="en-US" sz="2400" dirty="0">
              <a:solidFill>
                <a:srgbClr val="CC0099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 </a:t>
            </a:r>
            <a:r>
              <a:rPr lang="en-US" sz="5300" b="1" dirty="0" smtClean="0">
                <a:solidFill>
                  <a:schemeClr val="accent5">
                    <a:lumMod val="75000"/>
                  </a:schemeClr>
                </a:solidFill>
              </a:rPr>
              <a:t>unit </a:t>
            </a:r>
            <a:r>
              <a:rPr lang="en-US" sz="5300" b="1" dirty="0" smtClean="0">
                <a:solidFill>
                  <a:schemeClr val="accent5">
                    <a:lumMod val="75000"/>
                  </a:schemeClr>
                </a:solidFill>
              </a:rPr>
              <a:t>17 </a:t>
            </a:r>
            <a:r>
              <a:rPr lang="en-US" sz="5300" b="1" dirty="0" smtClean="0">
                <a:solidFill>
                  <a:schemeClr val="accent5">
                    <a:lumMod val="75000"/>
                  </a:schemeClr>
                </a:solidFill>
              </a:rPr>
              <a:t>words &amp; Definitions</a:t>
            </a:r>
            <a:endParaRPr lang="en-US" sz="53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4495800" cy="5410200"/>
          </a:xfrm>
        </p:spPr>
        <p:txBody>
          <a:bodyPr>
            <a:normAutofit/>
          </a:bodyPr>
          <a:lstStyle/>
          <a:p>
            <a:pPr marL="914400" indent="-914400">
              <a:buClr>
                <a:schemeClr val="accent5">
                  <a:lumMod val="75000"/>
                </a:schemeClr>
              </a:buClr>
              <a:buFont typeface="+mj-lt"/>
              <a:buAutoNum type="arabicPeriod" startAt="6"/>
            </a:pP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</a:rPr>
              <a:t>introspective</a:t>
            </a:r>
            <a:endParaRPr lang="en-US" sz="4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914400" indent="-914400">
              <a:buClr>
                <a:schemeClr val="accent5">
                  <a:lumMod val="75000"/>
                </a:schemeClr>
              </a:buClr>
              <a:buFont typeface="+mj-lt"/>
              <a:buAutoNum type="arabicPeriod" startAt="6"/>
            </a:pP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</a:rPr>
              <a:t>respectable</a:t>
            </a:r>
            <a:endParaRPr lang="en-US" sz="4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914400" indent="-914400">
              <a:buClr>
                <a:schemeClr val="accent5">
                  <a:lumMod val="75000"/>
                </a:schemeClr>
              </a:buClr>
              <a:buFont typeface="+mj-lt"/>
              <a:buAutoNum type="arabicPeriod" startAt="6"/>
            </a:pP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</a:rPr>
              <a:t>retract</a:t>
            </a:r>
            <a:endParaRPr lang="en-US" sz="4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914400" indent="-914400">
              <a:buClr>
                <a:schemeClr val="accent5">
                  <a:lumMod val="75000"/>
                </a:schemeClr>
              </a:buClr>
              <a:buFont typeface="+mj-lt"/>
              <a:buAutoNum type="arabicPeriod" startAt="6"/>
            </a:pP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</a:rPr>
              <a:t>spectator</a:t>
            </a:r>
            <a:endParaRPr lang="en-US" sz="4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914400" indent="-914400">
              <a:buClr>
                <a:schemeClr val="accent5">
                  <a:lumMod val="75000"/>
                </a:schemeClr>
              </a:buClr>
              <a:buFont typeface="+mj-lt"/>
              <a:buAutoNum type="arabicPeriod" startAt="6"/>
            </a:pP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</a:rPr>
              <a:t>tractable</a:t>
            </a:r>
            <a:endParaRPr lang="en-US" sz="4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2514600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7. </a:t>
            </a:r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(</a:t>
            </a:r>
            <a:r>
              <a:rPr lang="en-US" sz="2400" dirty="0" err="1" smtClean="0">
                <a:solidFill>
                  <a:srgbClr val="178095"/>
                </a:solidFill>
                <a:latin typeface="Arial Black" pitchFamily="34" charset="0"/>
              </a:rPr>
              <a:t>adj</a:t>
            </a:r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) morally above criticism</a:t>
            </a:r>
            <a:endParaRPr lang="en-US" sz="2400" dirty="0">
              <a:solidFill>
                <a:srgbClr val="178095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600" y="3505200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8. (v) to </a:t>
            </a:r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take something back</a:t>
            </a:r>
            <a:endParaRPr lang="en-US" sz="2400" dirty="0">
              <a:solidFill>
                <a:srgbClr val="178095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19600" y="4419600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9. </a:t>
            </a:r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(n) somebody who watches </a:t>
            </a:r>
            <a:endParaRPr lang="en-US" sz="2400" dirty="0">
              <a:solidFill>
                <a:srgbClr val="CC0099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9600" y="5257800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10. </a:t>
            </a:r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(</a:t>
            </a:r>
            <a:r>
              <a:rPr lang="en-US" sz="2400" dirty="0" err="1" smtClean="0">
                <a:solidFill>
                  <a:srgbClr val="178095"/>
                </a:solidFill>
                <a:latin typeface="Arial Black" pitchFamily="34" charset="0"/>
              </a:rPr>
              <a:t>adj</a:t>
            </a:r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) easy to control </a:t>
            </a:r>
            <a:r>
              <a:rPr lang="en-US" sz="2400" smtClean="0">
                <a:solidFill>
                  <a:srgbClr val="178095"/>
                </a:solidFill>
                <a:latin typeface="Arial Black" pitchFamily="34" charset="0"/>
              </a:rPr>
              <a:t>or persuade</a:t>
            </a:r>
            <a:endParaRPr lang="en-US" sz="2400" dirty="0">
              <a:solidFill>
                <a:srgbClr val="CC0099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19600" y="1524000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6. </a:t>
            </a:r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(</a:t>
            </a:r>
            <a:r>
              <a:rPr lang="en-US" sz="2400" dirty="0" err="1" smtClean="0">
                <a:solidFill>
                  <a:srgbClr val="178095"/>
                </a:solidFill>
                <a:latin typeface="Arial Black" pitchFamily="34" charset="0"/>
              </a:rPr>
              <a:t>adj</a:t>
            </a:r>
            <a:r>
              <a:rPr lang="en-US" sz="2400" dirty="0" smtClean="0">
                <a:solidFill>
                  <a:srgbClr val="178095"/>
                </a:solidFill>
                <a:latin typeface="Arial Black" pitchFamily="34" charset="0"/>
              </a:rPr>
              <a:t>) examining your own feelings</a:t>
            </a:r>
            <a:endParaRPr lang="en-US" sz="2400" dirty="0">
              <a:solidFill>
                <a:srgbClr val="178095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3957</TotalTime>
  <Words>131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Trek</vt:lpstr>
      <vt:lpstr> unit 17 words &amp; Definitions</vt:lpstr>
      <vt:lpstr> unit 17 words &amp; Definitions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 Roots: aqua &amp; terra                          water    &amp;   earth</dc:title>
  <dc:creator>mtimmel</dc:creator>
  <cp:lastModifiedBy>mtimmel</cp:lastModifiedBy>
  <cp:revision>61</cp:revision>
  <dcterms:created xsi:type="dcterms:W3CDTF">2014-06-26T15:17:58Z</dcterms:created>
  <dcterms:modified xsi:type="dcterms:W3CDTF">2015-02-11T01:34:09Z</dcterms:modified>
</cp:coreProperties>
</file>